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62" r:id="rId5"/>
    <p:sldId id="263" r:id="rId6"/>
    <p:sldId id="261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333FF"/>
    <a:srgbClr val="FF5050"/>
    <a:srgbClr val="3366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140" autoAdjust="0"/>
  </p:normalViewPr>
  <p:slideViewPr>
    <p:cSldViewPr snapToGrid="0" showGuides="1">
      <p:cViewPr varScale="1">
        <p:scale>
          <a:sx n="67" d="100"/>
          <a:sy n="67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1DF1D-DE73-412B-B7AF-831753946D0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15AE6-AB69-4816-A18C-D8817FF3F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15AE6-AB69-4816-A18C-D8817FF3F3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15AE6-AB69-4816-A18C-D8817FF3F3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15AE6-AB69-4816-A18C-D8817FF3F3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3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15AE6-AB69-4816-A18C-D8817FF3F3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67B9-096B-4A25-9FF7-D7662F8B7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CDA07-9611-46F4-B13F-5F7A9E403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65638-AFE8-4D50-A362-C21E5F450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0CB63-9346-447D-9D34-0C88F950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20CC9-E3DA-4730-9A2F-C2667537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7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1E1A-C687-4BA6-AC24-4F18E523D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A289C-6591-4E30-B7F9-95F4C047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FF12F-2D8C-42D5-A853-6AE97DCD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8722B-3566-4C24-93B3-D7E5849A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68B52-E595-4257-8A03-A817B849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8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5C98B-09B8-4EF7-977C-E7DAC97E7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EA9A8-62B3-45FF-B273-C6CBB6568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47DA-CC96-463C-9F79-2076D95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82C79-AD81-4AEE-A336-A2C9EA91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F203B-23C5-41D6-8DB2-CD0525D9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3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BDD4-30DF-4ACB-A80A-0DFD5F53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F0AF8-E0B5-477D-9E13-3A84F85AA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99691-8FF8-45B6-937D-854C0FD4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4A2C-37F9-43C4-B444-F22DA1C1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97DF-CE70-46B4-BCFB-B05FEDEC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1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8521-A492-4B4E-AC1C-1634B16A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02341-9834-466C-B043-77B3BC1A3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108A3-1892-43F4-9176-1ACE42DC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60EC-88DC-4514-A12A-42CD97B5B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2FB89-D46D-4DB8-A621-312533D9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4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1FBC-4A11-46B3-8B73-3DC15B10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9BD3D-5BD0-49F7-A50B-623E9229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1E949-B2C8-4A7F-ABCE-4C363BDF5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37AB5-6E8A-405D-81C8-C2ED6B32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9D6B3-8CA1-46E6-8677-EC9B4737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197E7-531D-4B97-B483-E710290B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2EC8-93A7-4EEC-B8F1-8680B9FA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1A14E-15A5-44F3-99AE-9087BD5A0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E6F86-E827-4781-B1FE-AFD7D9CA4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C61F3-F358-412A-B84E-A391E3948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54EF7-7DAA-4FD9-B503-BE0A7715A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3BA81-3378-423D-8431-1A055DFB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32148-2BFF-4E5C-8AD2-53852627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700DB3-A588-4E65-87BC-1F01F08C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711D-C61C-418D-9E90-F6F021B5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E300-69A3-438F-9A12-37D25C0A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7E9CAC-D24C-4005-B462-5097275C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24620-554B-498A-98AD-74EE5083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F7152-C3E0-4588-AE51-4E699A86C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510E0-63EF-4D25-8F1A-E2265C5B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8DB97-B727-4403-933A-C21EE0D8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49C7-7A9D-4F7D-AB82-8D8D5DD4C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2250E-8DAA-48D8-8BB1-0B9A7393A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37508-0C49-4C31-A25B-70D8DA330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E34D-C99D-4231-AFAC-8396D676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4AA3E-11A4-4AE2-8E8B-0FFB737F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5C33A-31F0-466D-A86E-7C965649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0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057F-7377-49AC-A6F0-50BD568F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3A623-F8D6-418B-9544-67AA19EF7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AF9CC-25EE-4B69-A51A-2A1EFC323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D78FA-5F16-4CC6-9AF9-B3F3A15D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A86DD-0A14-4C6F-8741-31A2F71C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C203E-A385-41D1-86AE-F2D6B23D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2CA41-BF8E-4291-A3D0-B5E5C0D0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BFB20-4DCD-411A-9EF1-8A1864F8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142A2-5D7F-4EB1-9197-347B9C11C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514C5-01AE-4B34-A04A-D1DB1C1E335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5250C-8B23-4353-9D92-FF623AD99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B3209-B2DF-44CB-BB57-306871A96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F119-6012-4979-BB82-C8A4CC8DC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i.pinimg.com/564x/4e/f0/cc/4ef0ccc160e72faef54e1425cf6197c6.jpg">
            <a:extLst>
              <a:ext uri="{FF2B5EF4-FFF2-40B4-BE49-F238E27FC236}">
                <a16:creationId xmlns:a16="http://schemas.microsoft.com/office/drawing/2014/main" id="{2BDE88D4-072B-42AE-B28E-786270B35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DD82BD-BE47-4C6C-BDBB-F59539CBF45F}"/>
              </a:ext>
            </a:extLst>
          </p:cNvPr>
          <p:cNvSpPr txBox="1"/>
          <p:nvPr/>
        </p:nvSpPr>
        <p:spPr>
          <a:xfrm>
            <a:off x="2032000" y="1930400"/>
            <a:ext cx="845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Luyện</a:t>
            </a:r>
            <a:r>
              <a:rPr lang="en-US" sz="60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từ</a:t>
            </a:r>
            <a:r>
              <a:rPr lang="en-US" sz="60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và</a:t>
            </a:r>
            <a:r>
              <a:rPr lang="en-US" sz="60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câu</a:t>
            </a:r>
            <a:endParaRPr lang="en-US" sz="6000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#9Slide07 IcielPony" panose="02000000000000000000" pitchFamily="2" charset="0"/>
            </a:endParaRPr>
          </a:p>
          <a:p>
            <a:pPr algn="ctr"/>
            <a:r>
              <a:rPr lang="en-US" sz="60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#9Slide07 IcielPony" panose="02000000000000000000" pitchFamily="2" charset="0"/>
              </a:rPr>
              <a:t>SO SÁNH – DẤU CHẤM</a:t>
            </a:r>
          </a:p>
        </p:txBody>
      </p:sp>
    </p:spTree>
    <p:extLst>
      <p:ext uri="{BB962C8B-B14F-4D97-AF65-F5344CB8AC3E}">
        <p14:creationId xmlns:p14="http://schemas.microsoft.com/office/powerpoint/2010/main" val="373036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7040" y="-182880"/>
            <a:ext cx="12933679" cy="714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6623BF-AA26-4A68-BC41-6307617E03EC}"/>
              </a:ext>
            </a:extLst>
          </p:cNvPr>
          <p:cNvSpPr txBox="1"/>
          <p:nvPr/>
        </p:nvSpPr>
        <p:spPr>
          <a:xfrm>
            <a:off x="494522" y="299207"/>
            <a:ext cx="104998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GHI NHỚ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Có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2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kiểu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sánh</a:t>
            </a:r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    + So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bằng</a:t>
            </a:r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    + So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hơn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kém</a:t>
            </a:r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Dấu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(-)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có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thể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dùng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kiểu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Có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thể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thay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thế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dấu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(-)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các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tựa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tựa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giống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#9Slide03 Quicksand Bold" panose="00000800000000000000" pitchFamily="2" charset="0"/>
              </a:rPr>
              <a:t>, …</a:t>
            </a:r>
          </a:p>
          <a:p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2EB9A-83CA-44F5-BC01-F4BC9A1A1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EE5BE-E7CC-47BE-9F57-19E69C4ED4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840" y="-208280"/>
            <a:ext cx="12933679" cy="72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097182-884D-4C08-BFD4-A85180E4124A}"/>
              </a:ext>
            </a:extLst>
          </p:cNvPr>
          <p:cNvSpPr txBox="1"/>
          <p:nvPr/>
        </p:nvSpPr>
        <p:spPr>
          <a:xfrm>
            <a:off x="995680" y="1080985"/>
            <a:ext cx="4683760" cy="2348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Bế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cháu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ông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thủ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thỉ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-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Cháu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khỏe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hơn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ông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nhiều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 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Ông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buổi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trời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chiều</a:t>
            </a:r>
            <a:endParaRPr lang="en-US" sz="2000" dirty="0">
              <a:solidFill>
                <a:srgbClr val="3366FF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 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Cháu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ngày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rạng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sáng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3F84A7-4611-4AAF-AEEC-92AD46822E88}"/>
              </a:ext>
            </a:extLst>
          </p:cNvPr>
          <p:cNvSpPr txBox="1"/>
          <p:nvPr/>
        </p:nvSpPr>
        <p:spPr>
          <a:xfrm>
            <a:off x="7026910" y="1122363"/>
            <a:ext cx="4683760" cy="298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</a:t>
            </a: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b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.   </a:t>
            </a: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Ông trăng tròn sáng tỏ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    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</a:t>
            </a: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Soi rõ sân nhà em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    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</a:t>
            </a: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Trăng khuya sáng hơn đèn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    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 </a:t>
            </a:r>
            <a: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Ơi ông trăng sáng tỏ.</a:t>
            </a:r>
          </a:p>
          <a:p>
            <a:pPr>
              <a:lnSpc>
                <a:spcPct val="150000"/>
              </a:lnSpc>
            </a:pPr>
            <a:br>
              <a:rPr lang="vi-VN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</a:br>
            <a:endParaRPr lang="en-US" sz="2400" dirty="0">
              <a:solidFill>
                <a:srgbClr val="3366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87FF9-C382-422A-BD4E-43FA79BF4F92}"/>
              </a:ext>
            </a:extLst>
          </p:cNvPr>
          <p:cNvSpPr txBox="1"/>
          <p:nvPr/>
        </p:nvSpPr>
        <p:spPr>
          <a:xfrm>
            <a:off x="3685539" y="3182646"/>
            <a:ext cx="5125722" cy="335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c.     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ngôi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sao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thức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ngoài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kia</a:t>
            </a:r>
            <a:endParaRPr lang="en-US" sz="2000" dirty="0">
              <a:solidFill>
                <a:srgbClr val="3366FF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Chẳng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đã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thức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chúng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con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        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Đêm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nay con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ngủ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giấc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tròn</a:t>
            </a:r>
            <a:endParaRPr lang="en-US" sz="2000" dirty="0">
              <a:solidFill>
                <a:srgbClr val="3366FF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 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ngọn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gió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của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suốt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#9Slide03 Quicksand Bold" panose="00000800000000000000" pitchFamily="2" charset="0"/>
              </a:rPr>
              <a:t>đời</a:t>
            </a:r>
            <a: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b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</a:br>
            <a:br>
              <a:rPr lang="en-US" sz="2000" dirty="0">
                <a:solidFill>
                  <a:srgbClr val="3366FF"/>
                </a:solidFill>
                <a:latin typeface="#9Slide03 Quicksand Bold" panose="00000800000000000000" pitchFamily="2" charset="0"/>
              </a:rPr>
            </a:br>
            <a:endParaRPr lang="en-US" sz="2400" dirty="0">
              <a:solidFill>
                <a:srgbClr val="3366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9DA4A82-CAA2-41C8-B14A-E743F6EAE485}"/>
              </a:ext>
            </a:extLst>
          </p:cNvPr>
          <p:cNvSpPr/>
          <p:nvPr/>
        </p:nvSpPr>
        <p:spPr>
          <a:xfrm>
            <a:off x="440055" y="292955"/>
            <a:ext cx="11311890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ảnh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chân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ghi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lại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khổ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1186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208280"/>
            <a:ext cx="13020039" cy="731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737E9-F37E-4F6E-8EA8-64A606FC72D3}"/>
              </a:ext>
            </a:extLst>
          </p:cNvPr>
          <p:cNvSpPr/>
          <p:nvPr/>
        </p:nvSpPr>
        <p:spPr>
          <a:xfrm>
            <a:off x="440055" y="292955"/>
            <a:ext cx="11311890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ảnh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chân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ghi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lại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khổ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4AD6CA-3439-4177-BD9A-6D6C81AE9870}"/>
              </a:ext>
            </a:extLst>
          </p:cNvPr>
          <p:cNvSpPr txBox="1"/>
          <p:nvPr/>
        </p:nvSpPr>
        <p:spPr>
          <a:xfrm>
            <a:off x="3053080" y="1578301"/>
            <a:ext cx="7603991" cy="3701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Bế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cháu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ông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thủ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thỉ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-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Cháu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khỏe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hơn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ông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nhiều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Ông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buổi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trời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chiều</a:t>
            </a:r>
            <a:endParaRPr lang="en-US" sz="3200" dirty="0">
              <a:solidFill>
                <a:srgbClr val="002060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Cháu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ngày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rạng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C49F0-94E2-43C7-8FD1-8859687D8272}"/>
              </a:ext>
            </a:extLst>
          </p:cNvPr>
          <p:cNvSpPr txBox="1"/>
          <p:nvPr/>
        </p:nvSpPr>
        <p:spPr>
          <a:xfrm>
            <a:off x="6794915" y="246640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ông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FE23F0-9C75-4F76-9690-D5BA37F8822F}"/>
              </a:ext>
            </a:extLst>
          </p:cNvPr>
          <p:cNvSpPr txBox="1"/>
          <p:nvPr/>
        </p:nvSpPr>
        <p:spPr>
          <a:xfrm>
            <a:off x="3781528" y="246462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Cháu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2458D1-FC82-4E1B-83A7-814FD08FE78C}"/>
              </a:ext>
            </a:extLst>
          </p:cNvPr>
          <p:cNvSpPr txBox="1"/>
          <p:nvPr/>
        </p:nvSpPr>
        <p:spPr>
          <a:xfrm>
            <a:off x="5952707" y="246640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hơn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73E9C3-2D03-4826-A232-ACC6393E5167}"/>
              </a:ext>
            </a:extLst>
          </p:cNvPr>
          <p:cNvSpPr txBox="1"/>
          <p:nvPr/>
        </p:nvSpPr>
        <p:spPr>
          <a:xfrm>
            <a:off x="5028818" y="3197979"/>
            <a:ext cx="346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buổi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trời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chiều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938D42-D867-4A72-9EA4-35396A18F450}"/>
              </a:ext>
            </a:extLst>
          </p:cNvPr>
          <p:cNvSpPr txBox="1"/>
          <p:nvPr/>
        </p:nvSpPr>
        <p:spPr>
          <a:xfrm>
            <a:off x="3745432" y="320281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Ông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9628AD-5C56-439B-ADF7-2A92644F0EE9}"/>
              </a:ext>
            </a:extLst>
          </p:cNvPr>
          <p:cNvSpPr txBox="1"/>
          <p:nvPr/>
        </p:nvSpPr>
        <p:spPr>
          <a:xfrm>
            <a:off x="4659832" y="320701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là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65F9D3-4F0C-45C9-BCED-15B2A367E4C5}"/>
              </a:ext>
            </a:extLst>
          </p:cNvPr>
          <p:cNvSpPr txBox="1"/>
          <p:nvPr/>
        </p:nvSpPr>
        <p:spPr>
          <a:xfrm>
            <a:off x="5205282" y="3933299"/>
            <a:ext cx="346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ngày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rạng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sáng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E79441-4807-4A6D-9DDB-098FD9CBB601}"/>
              </a:ext>
            </a:extLst>
          </p:cNvPr>
          <p:cNvSpPr txBox="1"/>
          <p:nvPr/>
        </p:nvSpPr>
        <p:spPr>
          <a:xfrm>
            <a:off x="3744772" y="393529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Cháu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5EBCD5-4B80-4450-BFEF-A25B78FD4D74}"/>
              </a:ext>
            </a:extLst>
          </p:cNvPr>
          <p:cNvSpPr txBox="1"/>
          <p:nvPr/>
        </p:nvSpPr>
        <p:spPr>
          <a:xfrm>
            <a:off x="4836300" y="393692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là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4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  <p:bldP spid="24" grpId="0"/>
      <p:bldP spid="25" grpId="0"/>
      <p:bldP spid="27" grpId="0"/>
      <p:bldP spid="29" grpId="0"/>
      <p:bldP spid="31" grpId="0"/>
      <p:bldP spid="33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20039" cy="731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737E9-F37E-4F6E-8EA8-64A606FC72D3}"/>
              </a:ext>
            </a:extLst>
          </p:cNvPr>
          <p:cNvSpPr/>
          <p:nvPr/>
        </p:nvSpPr>
        <p:spPr>
          <a:xfrm>
            <a:off x="440055" y="292955"/>
            <a:ext cx="11311890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ảnh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chân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ghi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lại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khổ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E241E4-E6F0-4900-9DAB-8178707FCC14}"/>
              </a:ext>
            </a:extLst>
          </p:cNvPr>
          <p:cNvSpPr txBox="1"/>
          <p:nvPr/>
        </p:nvSpPr>
        <p:spPr>
          <a:xfrm>
            <a:off x="3137697" y="1799788"/>
            <a:ext cx="7057324" cy="4440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b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.   </a:t>
            </a: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Ông trăng tròn sáng tỏ</a:t>
            </a:r>
          </a:p>
          <a:p>
            <a:pPr>
              <a:lnSpc>
                <a:spcPct val="150000"/>
              </a:lnSpc>
            </a:pP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    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</a:t>
            </a: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Soi rõ sân nhà em</a:t>
            </a:r>
          </a:p>
          <a:p>
            <a:pPr>
              <a:lnSpc>
                <a:spcPct val="150000"/>
              </a:lnSpc>
            </a:pP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    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</a:t>
            </a: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Trăng khuya sáng hơn đèn</a:t>
            </a:r>
          </a:p>
          <a:p>
            <a:pPr>
              <a:lnSpc>
                <a:spcPct val="150000"/>
              </a:lnSpc>
            </a:pP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    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 </a:t>
            </a:r>
            <a: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Ơi ông trăng sáng tỏ.</a:t>
            </a:r>
          </a:p>
          <a:p>
            <a:pPr>
              <a:lnSpc>
                <a:spcPct val="150000"/>
              </a:lnSpc>
            </a:pPr>
            <a:br>
              <a:rPr lang="vi-VN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</a:br>
            <a:endParaRPr lang="en-US" sz="3200" dirty="0">
              <a:solidFill>
                <a:srgbClr val="00206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52C23C-EF43-42B8-A687-2521E5BB0F96}"/>
              </a:ext>
            </a:extLst>
          </p:cNvPr>
          <p:cNvSpPr txBox="1"/>
          <p:nvPr/>
        </p:nvSpPr>
        <p:spPr>
          <a:xfrm>
            <a:off x="4058390" y="3426227"/>
            <a:ext cx="3187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Trăng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khuya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C8EE9D-66B6-4DCC-A9D0-F74B3C5050DA}"/>
              </a:ext>
            </a:extLst>
          </p:cNvPr>
          <p:cNvSpPr txBox="1"/>
          <p:nvPr/>
        </p:nvSpPr>
        <p:spPr>
          <a:xfrm>
            <a:off x="8566070" y="34230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đèn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8523CC-625A-49FB-9CA9-3A959154B468}"/>
              </a:ext>
            </a:extLst>
          </p:cNvPr>
          <p:cNvSpPr txBox="1"/>
          <p:nvPr/>
        </p:nvSpPr>
        <p:spPr>
          <a:xfrm>
            <a:off x="7723862" y="34230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hơn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6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208280"/>
            <a:ext cx="13020039" cy="731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737E9-F37E-4F6E-8EA8-64A606FC72D3}"/>
              </a:ext>
            </a:extLst>
          </p:cNvPr>
          <p:cNvSpPr/>
          <p:nvPr/>
        </p:nvSpPr>
        <p:spPr>
          <a:xfrm>
            <a:off x="440055" y="292955"/>
            <a:ext cx="11311890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ảnh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chân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ghi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lại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khổ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E7932F-C2CF-46BB-82E1-5C5EEFCD2F08}"/>
              </a:ext>
            </a:extLst>
          </p:cNvPr>
          <p:cNvSpPr txBox="1"/>
          <p:nvPr/>
        </p:nvSpPr>
        <p:spPr>
          <a:xfrm>
            <a:off x="2446285" y="1597457"/>
            <a:ext cx="8564480" cy="5260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c.      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ngôi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sao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thức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ngoài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kia</a:t>
            </a:r>
            <a:endParaRPr lang="en-US" sz="3200" dirty="0">
              <a:solidFill>
                <a:srgbClr val="002060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thức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vì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con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         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Đêm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nay con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ngủ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giấc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tròn</a:t>
            </a:r>
            <a:endParaRPr lang="en-US" sz="3200" dirty="0">
              <a:solidFill>
                <a:srgbClr val="002060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ngọn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gió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suốt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đời</a:t>
            </a:r>
            <a: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b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</a:br>
            <a:br>
              <a:rPr lang="en-US" sz="3200" dirty="0">
                <a:solidFill>
                  <a:srgbClr val="002060"/>
                </a:solidFill>
                <a:latin typeface="#9Slide03 Quicksand Bold" panose="00000800000000000000" pitchFamily="2" charset="0"/>
              </a:rPr>
            </a:br>
            <a:endParaRPr lang="en-US" sz="3600" dirty="0">
              <a:solidFill>
                <a:srgbClr val="00206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3049B7-9A45-44FA-A339-6B39175C699C}"/>
              </a:ext>
            </a:extLst>
          </p:cNvPr>
          <p:cNvSpPr txBox="1"/>
          <p:nvPr/>
        </p:nvSpPr>
        <p:spPr>
          <a:xfrm>
            <a:off x="5159586" y="2478835"/>
            <a:ext cx="3632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mẹ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đã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thức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2DDF6D-B1AD-4E42-80ED-6359108E8238}"/>
              </a:ext>
            </a:extLst>
          </p:cNvPr>
          <p:cNvSpPr txBox="1"/>
          <p:nvPr/>
        </p:nvSpPr>
        <p:spPr>
          <a:xfrm>
            <a:off x="3668628" y="1770950"/>
            <a:ext cx="4696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ngôi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sao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6361E6-80F0-493E-8276-A42385786A37}"/>
              </a:ext>
            </a:extLst>
          </p:cNvPr>
          <p:cNvSpPr txBox="1"/>
          <p:nvPr/>
        </p:nvSpPr>
        <p:spPr>
          <a:xfrm>
            <a:off x="2787040" y="2489782"/>
            <a:ext cx="346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Chẳng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bằng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F26BBF-E003-4BEA-A62A-C775B72CBCB7}"/>
              </a:ext>
            </a:extLst>
          </p:cNvPr>
          <p:cNvSpPr txBox="1"/>
          <p:nvPr/>
        </p:nvSpPr>
        <p:spPr>
          <a:xfrm>
            <a:off x="3830329" y="3955982"/>
            <a:ext cx="273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ngọn</a:t>
            </a:r>
            <a:r>
              <a:rPr lang="en-US" sz="3200" dirty="0">
                <a:solidFill>
                  <a:srgbClr val="FF505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gió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04B938-4710-4362-BA8F-93626213DEA2}"/>
              </a:ext>
            </a:extLst>
          </p:cNvPr>
          <p:cNvSpPr txBox="1"/>
          <p:nvPr/>
        </p:nvSpPr>
        <p:spPr>
          <a:xfrm>
            <a:off x="2790669" y="394786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5050"/>
                </a:solidFill>
                <a:latin typeface="#9Slide03 Quicksand Bold" panose="00000800000000000000" pitchFamily="2" charset="0"/>
              </a:rPr>
              <a:t>Mẹ</a:t>
            </a:r>
            <a:endParaRPr lang="en-US" sz="3200" dirty="0">
              <a:solidFill>
                <a:srgbClr val="FF505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9F16D6-0119-46BB-8FBF-5F76C71B52B7}"/>
              </a:ext>
            </a:extLst>
          </p:cNvPr>
          <p:cNvSpPr txBox="1"/>
          <p:nvPr/>
        </p:nvSpPr>
        <p:spPr>
          <a:xfrm>
            <a:off x="3464277" y="395157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là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208280"/>
            <a:ext cx="13020039" cy="731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737E9-F37E-4F6E-8EA8-64A606FC72D3}"/>
              </a:ext>
            </a:extLst>
          </p:cNvPr>
          <p:cNvSpPr/>
          <p:nvPr/>
        </p:nvSpPr>
        <p:spPr>
          <a:xfrm>
            <a:off x="440055" y="292955"/>
            <a:ext cx="11311890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ảnh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gạch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chân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ghi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lại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khổ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D341285-3C60-4F28-804C-8656D565F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47709"/>
              </p:ext>
            </p:extLst>
          </p:nvPr>
        </p:nvGraphicFramePr>
        <p:xfrm>
          <a:off x="1321732" y="1058779"/>
          <a:ext cx="9939826" cy="487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6401">
                  <a:extLst>
                    <a:ext uri="{9D8B030D-6E8A-4147-A177-3AD203B41FA5}">
                      <a16:colId xmlns:a16="http://schemas.microsoft.com/office/drawing/2014/main" val="2024072674"/>
                    </a:ext>
                  </a:extLst>
                </a:gridCol>
                <a:gridCol w="2913425">
                  <a:extLst>
                    <a:ext uri="{9D8B030D-6E8A-4147-A177-3AD203B41FA5}">
                      <a16:colId xmlns:a16="http://schemas.microsoft.com/office/drawing/2014/main" val="2789695881"/>
                    </a:ext>
                  </a:extLst>
                </a:gridCol>
              </a:tblGrid>
              <a:tr h="420887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Hình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ảnh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so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sánh</a:t>
                      </a:r>
                      <a:endParaRPr lang="en-US" sz="2800" dirty="0">
                        <a:latin typeface="#9Slide03 Quicksand Bold" panose="000008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Kiểu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so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sánh</a:t>
                      </a:r>
                      <a:endParaRPr lang="en-US" sz="2800" dirty="0">
                        <a:latin typeface="#9Slide03 Quicksand Bold" panose="000008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205"/>
                  </a:ext>
                </a:extLst>
              </a:tr>
              <a:tr h="119118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a.     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Cháu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khỏe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h</a:t>
                      </a:r>
                      <a:r>
                        <a:rPr lang="vi-VN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ơ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n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ông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nhiều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!</a:t>
                      </a:r>
                    </a:p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       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Ông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là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buổi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trời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chiều</a:t>
                      </a:r>
                      <a:endParaRPr lang="en-US" sz="2800" dirty="0">
                        <a:solidFill>
                          <a:srgbClr val="FF0000"/>
                        </a:solidFill>
                        <a:latin typeface="#9Slide03 Quicksand Bold" panose="00000800000000000000" pitchFamily="2" charset="0"/>
                      </a:endParaRPr>
                    </a:p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       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Cháu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là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ngày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rạng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sáng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#9Slide03 Quicksand Bold" panose="000008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55389"/>
                  </a:ext>
                </a:extLst>
              </a:tr>
              <a:tr h="119118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b.     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Trăng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khuya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sáng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h</a:t>
                      </a:r>
                      <a:r>
                        <a:rPr lang="vi-VN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ơ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n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đèn</a:t>
                      </a:r>
                      <a:endParaRPr lang="en-US" sz="2800" dirty="0">
                        <a:solidFill>
                          <a:srgbClr val="FF0000"/>
                        </a:solidFill>
                        <a:latin typeface="#9Slide03 Quicksand Bold" panose="000008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#9Slide03 Quicksand Bold" panose="000008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695699"/>
                  </a:ext>
                </a:extLst>
              </a:tr>
              <a:tr h="119118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c.      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ngôi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sao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thức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ngoài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kia</a:t>
                      </a:r>
                      <a:endParaRPr lang="en-US" sz="2800" dirty="0">
                        <a:latin typeface="#9Slide03 Quicksand Bold" panose="00000800000000000000" pitchFamily="2" charset="0"/>
                      </a:endParaRPr>
                    </a:p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  </a:t>
                      </a:r>
                      <a:r>
                        <a:rPr lang="en-US" sz="2800" dirty="0" err="1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Chẳng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bằng</a:t>
                      </a:r>
                      <a:r>
                        <a:rPr lang="en-US" sz="2800" dirty="0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mẹ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vì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chúng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con.</a:t>
                      </a:r>
                    </a:p>
                    <a:p>
                      <a:endParaRPr lang="en-US" sz="2800" dirty="0">
                        <a:latin typeface="#9Slide03 Quicksand Bold" panose="00000800000000000000" pitchFamily="2" charset="0"/>
                      </a:endParaRPr>
                    </a:p>
                    <a:p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       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Mẹ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3333FF"/>
                          </a:solidFill>
                          <a:latin typeface="#9Slide03 Quicksand Bold" panose="00000800000000000000" pitchFamily="2" charset="0"/>
                        </a:rPr>
                        <a:t>là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ngọn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gió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của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con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suốt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 </a:t>
                      </a:r>
                      <a:r>
                        <a:rPr lang="en-US" sz="2800" dirty="0" err="1">
                          <a:latin typeface="#9Slide03 Quicksand Bold" panose="00000800000000000000" pitchFamily="2" charset="0"/>
                        </a:rPr>
                        <a:t>đời</a:t>
                      </a:r>
                      <a:r>
                        <a:rPr lang="en-US" sz="2800" dirty="0">
                          <a:latin typeface="#9Slide03 Quicksand Bold" panose="00000800000000000000" pitchFamily="2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#9Slide03 Quicksand Bold" panose="000008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567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AAA877B-B1AC-4118-9C44-1D90AE236C82}"/>
              </a:ext>
            </a:extLst>
          </p:cNvPr>
          <p:cNvSpPr txBox="1"/>
          <p:nvPr/>
        </p:nvSpPr>
        <p:spPr>
          <a:xfrm>
            <a:off x="8429056" y="1595338"/>
            <a:ext cx="23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- H</a:t>
            </a:r>
            <a:r>
              <a:rPr lang="vi-VN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kém</a:t>
            </a:r>
            <a:endParaRPr lang="en-US" sz="2800" dirty="0">
              <a:solidFill>
                <a:srgbClr val="CC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B9FCE2-EAEC-4065-BEEA-92F87FB8E362}"/>
              </a:ext>
            </a:extLst>
          </p:cNvPr>
          <p:cNvSpPr txBox="1"/>
          <p:nvPr/>
        </p:nvSpPr>
        <p:spPr>
          <a:xfrm>
            <a:off x="8429056" y="2016248"/>
            <a:ext cx="2832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-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bằng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FC4213-4752-41D1-8E05-02A7B61E2C86}"/>
              </a:ext>
            </a:extLst>
          </p:cNvPr>
          <p:cNvSpPr txBox="1"/>
          <p:nvPr/>
        </p:nvSpPr>
        <p:spPr>
          <a:xfrm>
            <a:off x="8429056" y="2438848"/>
            <a:ext cx="3145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-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bằng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E45A5C3-2A25-41EA-9CE4-2038420E302D}"/>
              </a:ext>
            </a:extLst>
          </p:cNvPr>
          <p:cNvSpPr txBox="1"/>
          <p:nvPr/>
        </p:nvSpPr>
        <p:spPr>
          <a:xfrm>
            <a:off x="8429056" y="3372713"/>
            <a:ext cx="23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- H</a:t>
            </a:r>
            <a:r>
              <a:rPr lang="vi-VN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kém</a:t>
            </a:r>
            <a:endParaRPr lang="en-US" sz="2800" dirty="0">
              <a:solidFill>
                <a:srgbClr val="CC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4868E4-9122-4759-A662-4F131616AE42}"/>
              </a:ext>
            </a:extLst>
          </p:cNvPr>
          <p:cNvSpPr txBox="1"/>
          <p:nvPr/>
        </p:nvSpPr>
        <p:spPr>
          <a:xfrm>
            <a:off x="8429055" y="4393766"/>
            <a:ext cx="23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- H</a:t>
            </a:r>
            <a:r>
              <a:rPr lang="vi-VN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kém</a:t>
            </a:r>
            <a:endParaRPr lang="en-US" sz="2800" dirty="0">
              <a:solidFill>
                <a:srgbClr val="CC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46177A-554A-480A-B87D-274D696594B8}"/>
              </a:ext>
            </a:extLst>
          </p:cNvPr>
          <p:cNvSpPr txBox="1"/>
          <p:nvPr/>
        </p:nvSpPr>
        <p:spPr>
          <a:xfrm>
            <a:off x="8429055" y="5432390"/>
            <a:ext cx="3145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-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Ngang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#9Slide03 Quicksand Bold" panose="00000800000000000000" pitchFamily="2" charset="0"/>
              </a:rPr>
              <a:t>bằng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2EB9A-83CA-44F5-BC01-F4BC9A1A1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854" y="1875094"/>
            <a:ext cx="91440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EE5BE-E7CC-47BE-9F57-19E69C4ED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7040" y="-182880"/>
            <a:ext cx="12933679" cy="72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737E9-F37E-4F6E-8EA8-64A606FC72D3}"/>
              </a:ext>
            </a:extLst>
          </p:cNvPr>
          <p:cNvSpPr/>
          <p:nvPr/>
        </p:nvSpPr>
        <p:spPr>
          <a:xfrm>
            <a:off x="578586" y="527479"/>
            <a:ext cx="10962639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3.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sự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87FF9-C382-422A-BD4E-43FA79BF4F92}"/>
              </a:ext>
            </a:extLst>
          </p:cNvPr>
          <p:cNvSpPr txBox="1"/>
          <p:nvPr/>
        </p:nvSpPr>
        <p:spPr>
          <a:xfrm>
            <a:off x="2315202" y="1335505"/>
            <a:ext cx="9355837" cy="5260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     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Thân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bạc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phếch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tháng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năm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               –               con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nằm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trên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cao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     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Đêm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hè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,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hoa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nở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cùng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sao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              –                  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xanh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b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</a:br>
            <a:b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</a:br>
            <a:endParaRPr lang="en-US" sz="36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EFEDD3-1EFB-4672-8F9E-A3837EEE8888}"/>
              </a:ext>
            </a:extLst>
          </p:cNvPr>
          <p:cNvSpPr txBox="1"/>
          <p:nvPr/>
        </p:nvSpPr>
        <p:spPr>
          <a:xfrm>
            <a:off x="2315202" y="2244364"/>
            <a:ext cx="291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Quả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D5B606-4BE5-47FF-8159-F87A8285EB28}"/>
              </a:ext>
            </a:extLst>
          </p:cNvPr>
          <p:cNvSpPr txBox="1"/>
          <p:nvPr/>
        </p:nvSpPr>
        <p:spPr>
          <a:xfrm>
            <a:off x="4366044" y="2224666"/>
            <a:ext cx="291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đàn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lợn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032C6B-FD6D-4881-82E0-5CB10AD2F402}"/>
              </a:ext>
            </a:extLst>
          </p:cNvPr>
          <p:cNvSpPr txBox="1"/>
          <p:nvPr/>
        </p:nvSpPr>
        <p:spPr>
          <a:xfrm>
            <a:off x="4282106" y="3703325"/>
            <a:ext cx="3660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ợc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6325F-8AE0-4367-8EBB-D7CFE8CF7DC4}"/>
              </a:ext>
            </a:extLst>
          </p:cNvPr>
          <p:cNvSpPr txBox="1"/>
          <p:nvPr/>
        </p:nvSpPr>
        <p:spPr>
          <a:xfrm>
            <a:off x="2291137" y="3722149"/>
            <a:ext cx="291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32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endParaRPr lang="en-US" sz="32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5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1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7040" y="-182880"/>
            <a:ext cx="12933679" cy="72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737E9-F37E-4F6E-8EA8-64A606FC72D3}"/>
              </a:ext>
            </a:extLst>
          </p:cNvPr>
          <p:cNvSpPr/>
          <p:nvPr/>
        </p:nvSpPr>
        <p:spPr>
          <a:xfrm>
            <a:off x="578586" y="527479"/>
            <a:ext cx="10962639" cy="644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2.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so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sánh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them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th</a:t>
            </a:r>
            <a:r>
              <a:rPr lang="vi-VN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ơ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#9Slide03 Quicksand Bold" panose="00000800000000000000" pitchFamily="2" charset="0"/>
              </a:rPr>
              <a:t>sau</a:t>
            </a:r>
            <a:r>
              <a:rPr lang="en-US" sz="2800" dirty="0">
                <a:solidFill>
                  <a:srgbClr val="002060"/>
                </a:solidFill>
                <a:latin typeface="#9Slide03 Quicksand Bold" panose="00000800000000000000" pitchFamily="2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DED490-1C92-4F31-83B1-3047684110BA}"/>
              </a:ext>
            </a:extLst>
          </p:cNvPr>
          <p:cNvSpPr txBox="1"/>
          <p:nvPr/>
        </p:nvSpPr>
        <p:spPr>
          <a:xfrm>
            <a:off x="2421289" y="1172322"/>
            <a:ext cx="8575574" cy="131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Quả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–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đàn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lợn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nằm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trên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cao</a:t>
            </a:r>
            <a:endParaRPr lang="en-US" sz="2800" dirty="0">
              <a:solidFill>
                <a:srgbClr val="C00000"/>
              </a:solidFill>
              <a:latin typeface="#9Slide03 Quicksand Bold" panose="000008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–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ợc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2800" dirty="0">
                <a:solidFill>
                  <a:srgbClr val="C00000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#9Slide03 Quicksand Bold" panose="00000800000000000000" pitchFamily="2" charset="0"/>
              </a:rPr>
              <a:t>xanh</a:t>
            </a:r>
            <a:endParaRPr lang="en-US" sz="2800" dirty="0">
              <a:solidFill>
                <a:srgbClr val="C00000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6A3B8E-31DB-4BFC-9440-57A390578214}"/>
              </a:ext>
            </a:extLst>
          </p:cNvPr>
          <p:cNvSpPr txBox="1"/>
          <p:nvPr/>
        </p:nvSpPr>
        <p:spPr>
          <a:xfrm>
            <a:off x="1496997" y="2811447"/>
            <a:ext cx="8575574" cy="664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Mẫu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: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nh</a:t>
            </a:r>
            <a:r>
              <a:rPr lang="vi-VN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ợc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xanh</a:t>
            </a:r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7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a5/05/09/a505098d10cc92740464426e354cdf87.jpg">
            <a:extLst>
              <a:ext uri="{FF2B5EF4-FFF2-40B4-BE49-F238E27FC236}">
                <a16:creationId xmlns:a16="http://schemas.microsoft.com/office/drawing/2014/main" id="{64CCDC75-A6E5-429E-BD37-6BA4BEFF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02" l="3375" r="99290">
                        <a14:foregroundMark x1="4085" y1="2933" x2="74600" y2="49162"/>
                        <a14:foregroundMark x1="74600" y1="49162" x2="93250" y2="55307"/>
                        <a14:foregroundMark x1="95915" y1="5447" x2="39254" y2="47346"/>
                        <a14:foregroundMark x1="39254" y1="47346" x2="14920" y2="60754"/>
                        <a14:foregroundMark x1="99467" y1="4888" x2="98046" y2="77654"/>
                        <a14:foregroundMark x1="98046" y1="73184" x2="85613" y2="84218"/>
                        <a14:foregroundMark x1="90053" y1="72346" x2="51332" y2="63268"/>
                        <a14:foregroundMark x1="51865" y1="77933" x2="51865" y2="77933"/>
                        <a14:foregroundMark x1="51687" y1="83101" x2="51687" y2="83101"/>
                        <a14:foregroundMark x1="53464" y1="88547" x2="53464" y2="88547"/>
                        <a14:foregroundMark x1="53108" y1="81983" x2="51687" y2="92737"/>
                        <a14:foregroundMark x1="39432" y1="89665" x2="37300" y2="97765"/>
                        <a14:foregroundMark x1="32860" y1="92039" x2="30551" y2="97626"/>
                        <a14:foregroundMark x1="30551" y1="97626" x2="30551" y2="97626"/>
                        <a14:foregroundMark x1="15098" y1="96089" x2="31794" y2="96648"/>
                        <a14:foregroundMark x1="31794" y1="96648" x2="48668" y2="95391"/>
                        <a14:foregroundMark x1="48668" y1="95391" x2="94494" y2="97486"/>
                        <a14:foregroundMark x1="97336" y1="76397" x2="97513" y2="99022"/>
                        <a14:foregroundMark x1="91829" y1="83799" x2="91829" y2="83799"/>
                        <a14:foregroundMark x1="76199" y1="59078" x2="76199" y2="59078"/>
                        <a14:foregroundMark x1="43517" y1="34637" x2="43517" y2="34637"/>
                        <a14:foregroundMark x1="53996" y1="42318" x2="53996" y2="42318"/>
                        <a14:foregroundMark x1="55773" y1="4330" x2="55773" y2="4330"/>
                        <a14:foregroundMark x1="50622" y1="2095" x2="54707" y2="1536"/>
                        <a14:foregroundMark x1="54707" y1="1536" x2="55062" y2="1536"/>
                        <a14:foregroundMark x1="7105" y1="1257" x2="15986" y2="0"/>
                        <a14:foregroundMark x1="15986" y1="0" x2="38899" y2="1816"/>
                        <a14:foregroundMark x1="39609" y1="1536" x2="43694" y2="1397"/>
                        <a14:foregroundMark x1="43694" y1="1397" x2="95382" y2="2374"/>
                        <a14:foregroundMark x1="95382" y1="2374" x2="98579" y2="2095"/>
                        <a14:foregroundMark x1="4796" y1="2095" x2="3552" y2="36872"/>
                        <a14:foregroundMark x1="3552" y1="36872" x2="0" y2="53771"/>
                        <a14:foregroundMark x1="0" y1="53771" x2="355" y2="62709"/>
                        <a14:foregroundMark x1="355" y1="62709" x2="4085" y2="60894"/>
                        <a14:foregroundMark x1="4085" y1="60894" x2="6039" y2="51676"/>
                        <a14:foregroundMark x1="6039" y1="51676" x2="6394" y2="44413"/>
                        <a14:foregroundMark x1="6394" y1="44413" x2="4796" y2="37011"/>
                        <a14:foregroundMark x1="4796" y1="37011" x2="3908" y2="88408"/>
                        <a14:foregroundMark x1="3908" y1="88408" x2="7460" y2="92598"/>
                        <a14:foregroundMark x1="7460" y1="92598" x2="12256" y2="93296"/>
                        <a14:foregroundMark x1="12256" y1="93296" x2="20249" y2="98603"/>
                        <a14:foregroundMark x1="20249" y1="98603" x2="29307" y2="99441"/>
                        <a14:foregroundMark x1="29307" y1="99441" x2="30018" y2="97346"/>
                        <a14:foregroundMark x1="16696" y1="97346" x2="8171" y2="95391"/>
                        <a14:foregroundMark x1="8171" y1="95391" x2="4796" y2="91061"/>
                        <a14:foregroundMark x1="4796" y1="91061" x2="3020" y2="48324"/>
                        <a14:foregroundMark x1="3020" y1="48324" x2="3908" y2="26397"/>
                        <a14:foregroundMark x1="3908" y1="26397" x2="3375" y2="5028"/>
                        <a14:foregroundMark x1="3375" y1="93017" x2="6217" y2="97905"/>
                        <a14:foregroundMark x1="6217" y1="97905" x2="14032" y2="98464"/>
                        <a14:foregroundMark x1="39254" y1="30866" x2="39254" y2="30866"/>
                        <a14:foregroundMark x1="39254" y1="32123" x2="39254" y2="32123"/>
                        <a14:foregroundMark x1="38544" y1="31425" x2="37300" y2="31006"/>
                        <a14:foregroundMark x1="39254" y1="31006" x2="39432" y2="31285"/>
                        <a14:foregroundMark x1="30551" y1="24441" x2="87389" y2="67598"/>
                        <a14:foregroundMark x1="87211" y1="67877" x2="87211" y2="67877"/>
                        <a14:foregroundMark x1="35524" y1="53492" x2="21847" y2="64525"/>
                        <a14:foregroundMark x1="41563" y1="48883" x2="41563" y2="48464"/>
                        <a14:foregroundMark x1="30018" y1="25279" x2="30728" y2="22207"/>
                        <a14:foregroundMark x1="41741" y1="46229" x2="42096" y2="51117"/>
                        <a14:foregroundMark x1="29840" y1="21229" x2="24156" y2="58101"/>
                        <a14:foregroundMark x1="24156" y1="58101" x2="21847" y2="64246"/>
                        <a14:foregroundMark x1="21847" y1="64246" x2="21492" y2="64804"/>
                        <a14:foregroundMark x1="25577" y1="62151" x2="18117" y2="65223"/>
                        <a14:foregroundMark x1="73589" y1="70342" x2="74778" y2="63128"/>
                        <a14:foregroundMark x1="88099" y1="68436" x2="87034" y2="66061"/>
                        <a14:backgroundMark x1="87558" y1="67877" x2="87744" y2="68017"/>
                        <a14:backgroundMark x1="87279" y1="67667" x2="87558" y2="67877"/>
                        <a14:backgroundMark x1="34991" y1="67458" x2="30906" y2="69413"/>
                        <a14:backgroundMark x1="30906" y1="69413" x2="34636" y2="70112"/>
                        <a14:backgroundMark x1="34636" y1="70112" x2="35169" y2="67179"/>
                        <a14:backgroundMark x1="72469" y1="72346" x2="68917" y2="74581"/>
                        <a14:backgroundMark x1="68917" y1="74581" x2="73535" y2="76397"/>
                        <a14:backgroundMark x1="73535" y1="76397" x2="77620" y2="75698"/>
                        <a14:backgroundMark x1="72275" y1="73033" x2="70337" y2="72067"/>
                        <a14:backgroundMark x1="77620" y1="75698" x2="72492" y2="73141"/>
                        <a14:backgroundMark x1="69272" y1="75140" x2="73002" y2="76257"/>
                        <a14:backgroundMark x1="73002" y1="76257" x2="76909" y2="75838"/>
                        <a14:backgroundMark x1="76909" y1="75838" x2="72824" y2="74022"/>
                        <a14:backgroundMark x1="72076" y1="74124" x2="68739" y2="74581"/>
                        <a14:backgroundMark x1="72824" y1="74022" x2="72096" y2="74122"/>
                        <a14:backgroundMark x1="68739" y1="74581" x2="69094" y2="75279"/>
                        <a14:backgroundMark x1="77087" y1="74022" x2="77620" y2="74022"/>
                        <a14:backgroundMark x1="78153" y1="74302" x2="78153" y2="74302"/>
                        <a14:backgroundMark x1="39609" y1="69274" x2="37300" y2="68855"/>
                        <a14:backgroundMark x1="36412" y1="65223" x2="32504" y2="66061"/>
                        <a14:backgroundMark x1="32504" y1="66061" x2="29485" y2="69972"/>
                        <a14:backgroundMark x1="29485" y1="69972" x2="38721" y2="73603"/>
                        <a14:backgroundMark x1="38721" y1="73603" x2="39964" y2="67318"/>
                        <a14:backgroundMark x1="39964" y1="67318" x2="36590" y2="65084"/>
                        <a14:backgroundMark x1="73535" y1="71927" x2="70160" y2="74721"/>
                        <a14:backgroundMark x1="70160" y1="74721" x2="73712" y2="77514"/>
                        <a14:backgroundMark x1="73712" y1="77514" x2="77442" y2="75559"/>
                        <a14:backgroundMark x1="77442" y1="75559" x2="73890" y2="72346"/>
                        <a14:backgroundMark x1="73890" y1="72346" x2="69805" y2="73045"/>
                        <a14:backgroundMark x1="69805" y1="73045" x2="68384" y2="76257"/>
                        <a14:backgroundMark x1="78508" y1="75000" x2="78153" y2="74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7040" y="-182880"/>
            <a:ext cx="12933679" cy="727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B1683B-3920-4910-B65F-CEAC5375E65F}"/>
              </a:ext>
            </a:extLst>
          </p:cNvPr>
          <p:cNvSpPr txBox="1"/>
          <p:nvPr/>
        </p:nvSpPr>
        <p:spPr>
          <a:xfrm>
            <a:off x="1263319" y="757990"/>
            <a:ext cx="85755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Quả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đàn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lợn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nằm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trên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cao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.</a:t>
            </a:r>
          </a:p>
          <a:p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Quả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tựa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đàn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lợn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nằm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trên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cao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.</a:t>
            </a:r>
          </a:p>
          <a:p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Quả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tựa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đàn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lợn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nằm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trên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cao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.</a:t>
            </a:r>
          </a:p>
          <a:p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Quả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giống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đàn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lợn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con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nằm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trên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CC00FF"/>
                </a:solidFill>
                <a:latin typeface="#9Slide03 Quicksand Bold" panose="00000800000000000000" pitchFamily="2" charset="0"/>
              </a:rPr>
              <a:t>cao</a:t>
            </a:r>
            <a:r>
              <a:rPr lang="en-US" sz="2800" dirty="0">
                <a:solidFill>
                  <a:srgbClr val="CC00FF"/>
                </a:solidFill>
                <a:latin typeface="#9Slide03 Quicksand Bold" panose="00000800000000000000" pitchFamily="2" charset="0"/>
              </a:rPr>
              <a:t>.</a:t>
            </a:r>
          </a:p>
          <a:p>
            <a:endParaRPr lang="en-US" sz="2800" dirty="0">
              <a:solidFill>
                <a:srgbClr val="CC00FF"/>
              </a:solidFill>
              <a:latin typeface="#9Slide03 Quicksand Bold" panose="000008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2BD7D9-10C0-4D5B-B6F8-4F1F6F102C43}"/>
              </a:ext>
            </a:extLst>
          </p:cNvPr>
          <p:cNvSpPr txBox="1"/>
          <p:nvPr/>
        </p:nvSpPr>
        <p:spPr>
          <a:xfrm>
            <a:off x="1263319" y="2873149"/>
            <a:ext cx="85755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tựa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ợc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xanh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.</a:t>
            </a:r>
          </a:p>
          <a:p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tựa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ợc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xanh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.</a:t>
            </a:r>
          </a:p>
          <a:p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như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thể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ợc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xanh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.</a:t>
            </a:r>
          </a:p>
          <a:p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Tàu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dừa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là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chiếc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l</a:t>
            </a:r>
            <a:r>
              <a:rPr lang="vi-VN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ư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ợc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chải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vào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mây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#9Slide03 Quicksand Bold" panose="00000800000000000000" pitchFamily="2" charset="0"/>
              </a:rPr>
              <a:t>xanh</a:t>
            </a:r>
            <a:r>
              <a:rPr lang="en-US" sz="2800" dirty="0">
                <a:solidFill>
                  <a:srgbClr val="3333FF"/>
                </a:solidFill>
                <a:latin typeface="#9Slide03 Quicksand Bold" panose="00000800000000000000" pitchFamily="2" charset="0"/>
              </a:rPr>
              <a:t>.</a:t>
            </a:r>
          </a:p>
          <a:p>
            <a:endParaRPr lang="en-US" sz="2800" dirty="0">
              <a:solidFill>
                <a:srgbClr val="3333FF"/>
              </a:solidFill>
              <a:latin typeface="#9Slide03 Quicksand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4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602</Words>
  <Application>Microsoft Office PowerPoint</Application>
  <PresentationFormat>Widescreen</PresentationFormat>
  <Paragraphs>104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#9Slide03 Quicksand Bold</vt:lpstr>
      <vt:lpstr>#9Slide07 IcielPony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Nguyễn Minh Trang</cp:lastModifiedBy>
  <cp:revision>18</cp:revision>
  <dcterms:created xsi:type="dcterms:W3CDTF">2021-08-21T23:40:18Z</dcterms:created>
  <dcterms:modified xsi:type="dcterms:W3CDTF">2021-10-13T03:40:51Z</dcterms:modified>
</cp:coreProperties>
</file>